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7" r:id="rId3"/>
    <p:sldId id="364" r:id="rId4"/>
    <p:sldId id="377" r:id="rId5"/>
    <p:sldId id="378" r:id="rId6"/>
    <p:sldId id="379" r:id="rId7"/>
    <p:sldId id="381" r:id="rId8"/>
    <p:sldId id="382" r:id="rId9"/>
    <p:sldId id="383" r:id="rId10"/>
    <p:sldId id="380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45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9" y="9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7FB31-297F-4F13-AC4B-DDA2CBF43AF3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61770-1344-47A0-B9B3-679B98C27A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9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>
            <a:extLst>
              <a:ext uri="{FF2B5EF4-FFF2-40B4-BE49-F238E27FC236}">
                <a16:creationId xmlns:a16="http://schemas.microsoft.com/office/drawing/2014/main" id="{819A2A5B-03EB-4D3D-B896-2ACA215653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364B3B8-7F97-41BB-BDCD-4EF801438231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n-US" altLang="en-US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01E7E8D7-6390-4347-BD65-75ADFA14BF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3365269D-E345-4780-A24B-B817231253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18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E4BFE8D-5418-4469-B975-CA18BA296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BF271F-B3F3-4E68-B8C0-70CD65060F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893CAA1-987B-43B9-B6AF-98215E4F4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DDD84EB-1689-45BE-8E1F-1488FED84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683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>
            <a:extLst>
              <a:ext uri="{FF2B5EF4-FFF2-40B4-BE49-F238E27FC236}">
                <a16:creationId xmlns:a16="http://schemas.microsoft.com/office/drawing/2014/main" id="{0E4BFE8D-5418-4469-B975-CA18BA296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FBF271F-B3F3-4E68-B8C0-70CD65060F58}" type="slidenum">
              <a:rPr lang="en-US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n-US" altLang="en-US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C893CAA1-987B-43B9-B6AF-98215E4F41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2DDD84EB-1689-45BE-8E1F-1488FED84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z="10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48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D4D2-6580-4585-93C6-FFA1562DF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00BDA7-E953-4055-AB57-F163C4FA4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E45A6-3581-46E6-838D-D54D8FF5E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1D0D5-B6EE-4923-A250-08995BE3F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7E545-4B45-4CE0-AC26-B9F4CF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78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D4B03-870F-4FF2-AA09-8709C110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2652-52AD-4E2F-85C9-7797F275D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8B74B-AB3F-4DB4-A6B0-9B2A64CDB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55B60-7B2F-464F-AC2C-B0C5D472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9C141-C69F-4115-B299-88022CCF0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4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06C70A-E349-44F4-BC11-ADEADBAB55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AB28EE-2AB0-4153-97BC-C4022914E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B6D245-5B7F-49B9-B135-559F8FA3A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D7F5C-F64D-4685-9B50-D2B25DF3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F08A-9137-4160-8F43-9EC3DD65C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FA9AC-FA4F-4B1A-97A6-9F647D66D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EE013-E3FC-43C8-A57B-FEF17D773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DE4C3-83C9-48AD-9A7F-0884D4509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69343-C39D-432D-BB9E-8BC77EC4A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45CCE-11B1-494B-895C-EBA3137D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50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00550-3346-420D-A470-E4D8D0796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80BCB-F9B7-4610-A938-583BF82B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32DE7-7B4F-4B51-9B59-21F8B0413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97D4E7-74B9-4547-B1F2-8CA755A01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48647-2885-4C66-985C-2578BA6A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881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6D8D-FDC7-4F4C-A10F-DA0F623FE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94A7E-58E0-413B-964D-BE1A514C1E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3DF5B-B960-4035-9F3B-0359C841F3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B57C3-F0F6-4BCC-BE9D-15F6283D6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3C9D1-9107-4C47-9496-EA799E99C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55BEB-2DF6-4072-9215-3FB6509A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9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BD1A1-A732-4BBA-9173-EB3D624A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02945D-DF50-4A1B-AB0E-659FAC2D6E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CEA7EA-085F-4C58-A81D-BF2FDB4F6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817677-5896-47E3-B185-29EF9492E5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07424-9DDB-4E11-9439-9F5381D7D0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3D0E9B-F397-4A25-B199-7AA679189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06D40-2D53-4B9F-89F8-40C60FC5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F6D37D-B217-4312-B820-4AE314346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39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7265-86C5-4759-8C32-130B6C3FC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2EC1FA-7622-4401-A40D-A7AE5873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BA931-8011-43A0-AC12-64BF6D7A0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EDE60-68A5-4062-8975-F815BF8B7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6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D14CB0-DDBE-4930-B513-A135304CA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4F766B-A33F-4FCB-B0B8-089D97EB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BB2A3-6228-4772-AA6F-43333C55F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6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1C37-2355-4A35-8B67-2AF30B0F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4A768-8C9C-498C-9805-2077D04B7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12044-1B07-4AAB-89F2-C868DAB436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44F7F-A49D-424C-9A06-02303AD7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5941E7-54EF-4094-B688-2C1881843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4292C-25D8-4D44-92DA-311AC068C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1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B7B2A-C147-4FEA-B51D-FB4F078B1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B3399-A2F7-43EF-A603-1ABD5E1365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9A248-00B5-47DA-846D-1D28064051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7A0B4A-CB6F-436B-9FDD-D309A7AB2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828335-E89F-4829-ACF5-5B6607FC1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36DBF7-A9E4-4BD9-9475-0AD711F8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85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52C0B3-3DD1-4FA5-B903-CACAD9C3B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C20BA-EA2E-43C2-8BC9-AA1EF11AA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A1A2E-0DE7-466B-83E0-E82882A5D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C82AF-E2A8-4813-A2C1-76F43928D767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5A8E82-BD18-467A-97A9-4F7EC19905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B12F2-0957-424F-B8E0-1867F760D8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F39A7-93DC-4AD4-B7A6-92886F453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54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Herdogan@pdx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yroelectro.com/tutorials/servo_motor/servomotor.html" TargetMode="External"/><Relationship Id="rId5" Type="http://schemas.openxmlformats.org/officeDocument/2006/relationships/image" Target="../media/image7.jpeg"/><Relationship Id="rId4" Type="http://schemas.openxmlformats.org/officeDocument/2006/relationships/hyperlink" Target="http://www.pitt.edu/~sorc/robotics/handbook/ServoControl.ht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ribotix.com/Products/Robotis/Dynamixel/DynamixelIntro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" name="Freeform: Shap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12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AC995-921F-4BD7-A6F6-A0A1D01CA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5809"/>
            <a:ext cx="9144000" cy="1564716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ECE 478-578</a:t>
            </a:r>
            <a:br>
              <a:rPr lang="en-US" sz="4800" b="1" dirty="0"/>
            </a:br>
            <a:r>
              <a:rPr lang="en-US" sz="4800" b="1" dirty="0"/>
              <a:t>Intelligent Robotics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0035F-FFE6-4840-92E8-2559F646D5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59965"/>
            <a:ext cx="9144000" cy="572583"/>
          </a:xfrm>
        </p:spPr>
        <p:txBody>
          <a:bodyPr>
            <a:noAutofit/>
          </a:bodyPr>
          <a:lstStyle/>
          <a:p>
            <a:pPr algn="l"/>
            <a:r>
              <a:rPr lang="en-US" sz="1600" b="1" dirty="0"/>
              <a:t>PhD. </a:t>
            </a:r>
            <a:r>
              <a:rPr lang="en-US" sz="1600" b="1" dirty="0" err="1"/>
              <a:t>Husnu</a:t>
            </a:r>
            <a:r>
              <a:rPr lang="en-US" sz="1600" b="1" dirty="0"/>
              <a:t> Melih Erdogan – Electrical &amp; Computer Engineering</a:t>
            </a:r>
          </a:p>
          <a:p>
            <a:pPr algn="l"/>
            <a:r>
              <a:rPr lang="en-US" sz="1600" b="1" dirty="0">
                <a:hlinkClick r:id="rId2"/>
              </a:rPr>
              <a:t>herdogan@pdx.edu</a:t>
            </a:r>
            <a:r>
              <a:rPr lang="en-US" sz="1600" b="1" dirty="0"/>
              <a:t> Teaching Assistant – Lab Assistant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A6C74A1-F778-457F-AA94-799CD2C964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0" y="5262513"/>
            <a:ext cx="3791089" cy="101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5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A58602-4CB2-4B60-B449-64EDF98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Servo Family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0ADF-5861-4CC6-A4E1-A924CEB1FB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0DB7A9-61BD-4D95-9803-EA6277D6C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835" y="1422368"/>
            <a:ext cx="7416994" cy="543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66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0248-6AFA-4B48-8DBE-5AD274F01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Test/Control Setup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65167-F028-48A5-AA12-F33C67B84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1690688"/>
            <a:ext cx="8567057" cy="481897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504B328-8BDC-4E07-A99E-DB5D2FFB17FA}"/>
              </a:ext>
            </a:extLst>
          </p:cNvPr>
          <p:cNvSpPr/>
          <p:nvPr/>
        </p:nvSpPr>
        <p:spPr>
          <a:xfrm>
            <a:off x="2148927" y="3864428"/>
            <a:ext cx="1628415" cy="229688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AA2C084-97F5-4686-9F23-FB4D111D8AB2}"/>
              </a:ext>
            </a:extLst>
          </p:cNvPr>
          <p:cNvSpPr/>
          <p:nvPr/>
        </p:nvSpPr>
        <p:spPr>
          <a:xfrm>
            <a:off x="5029201" y="3984171"/>
            <a:ext cx="876299" cy="137704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60DE64-A96F-4DE1-B8D9-02611CD3ADA7}"/>
              </a:ext>
            </a:extLst>
          </p:cNvPr>
          <p:cNvSpPr/>
          <p:nvPr/>
        </p:nvSpPr>
        <p:spPr>
          <a:xfrm>
            <a:off x="7707086" y="3113313"/>
            <a:ext cx="1692728" cy="22478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08CDE9-1D7D-4573-A49E-3AFC68C551C7}"/>
              </a:ext>
            </a:extLst>
          </p:cNvPr>
          <p:cNvCxnSpPr/>
          <p:nvPr/>
        </p:nvCxnSpPr>
        <p:spPr>
          <a:xfrm flipV="1">
            <a:off x="2612571" y="2579914"/>
            <a:ext cx="762000" cy="3211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E07E0D-61EE-408E-8B1C-26733DE4E585}"/>
              </a:ext>
            </a:extLst>
          </p:cNvPr>
          <p:cNvCxnSpPr>
            <a:cxnSpLocks/>
          </p:cNvCxnSpPr>
          <p:nvPr/>
        </p:nvCxnSpPr>
        <p:spPr>
          <a:xfrm>
            <a:off x="5791201" y="2616994"/>
            <a:ext cx="71845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C75B11-2A29-4132-A28A-E7D5F28200C1}"/>
              </a:ext>
            </a:extLst>
          </p:cNvPr>
          <p:cNvCxnSpPr>
            <a:cxnSpLocks/>
            <a:stCxn id="6" idx="2"/>
          </p:cNvCxnSpPr>
          <p:nvPr/>
        </p:nvCxnSpPr>
        <p:spPr>
          <a:xfrm flipH="1" flipV="1">
            <a:off x="1159329" y="4963886"/>
            <a:ext cx="989598" cy="489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D92ED9-8639-4733-A130-140C877E62A2}"/>
              </a:ext>
            </a:extLst>
          </p:cNvPr>
          <p:cNvCxnSpPr>
            <a:cxnSpLocks/>
            <a:stCxn id="7" idx="4"/>
          </p:cNvCxnSpPr>
          <p:nvPr/>
        </p:nvCxnSpPr>
        <p:spPr>
          <a:xfrm flipH="1">
            <a:off x="5467350" y="5361213"/>
            <a:ext cx="1" cy="5878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B5E91F-D870-4A63-9BF4-E8797939172B}"/>
              </a:ext>
            </a:extLst>
          </p:cNvPr>
          <p:cNvCxnSpPr>
            <a:cxnSpLocks/>
          </p:cNvCxnSpPr>
          <p:nvPr/>
        </p:nvCxnSpPr>
        <p:spPr>
          <a:xfrm flipH="1" flipV="1">
            <a:off x="8553450" y="2543514"/>
            <a:ext cx="1" cy="5534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3BCECB0-D2D2-4A13-BFDD-509540743465}"/>
              </a:ext>
            </a:extLst>
          </p:cNvPr>
          <p:cNvSpPr txBox="1"/>
          <p:nvPr/>
        </p:nvSpPr>
        <p:spPr>
          <a:xfrm>
            <a:off x="45809" y="4519018"/>
            <a:ext cx="11124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USB2Dynamixel</a:t>
            </a:r>
          </a:p>
          <a:p>
            <a:endParaRPr lang="en-US" sz="1100" dirty="0"/>
          </a:p>
          <a:p>
            <a:r>
              <a:rPr lang="en-US" sz="1100" dirty="0"/>
              <a:t>- Make sure the switch on the side is at TTL.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D6A8AE-8E51-4E1D-AB66-5E2202360299}"/>
              </a:ext>
            </a:extLst>
          </p:cNvPr>
          <p:cNvSpPr txBox="1"/>
          <p:nvPr/>
        </p:nvSpPr>
        <p:spPr>
          <a:xfrm>
            <a:off x="3312582" y="2054853"/>
            <a:ext cx="111246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USB Cable Connected to a USB HUB that is connected to a PC.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9CD507-E16B-496F-8B24-7B5952FD41A7}"/>
              </a:ext>
            </a:extLst>
          </p:cNvPr>
          <p:cNvSpPr txBox="1"/>
          <p:nvPr/>
        </p:nvSpPr>
        <p:spPr>
          <a:xfrm>
            <a:off x="6522810" y="2449109"/>
            <a:ext cx="7107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12V DC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8DD7D7-716F-4807-8DA1-72A9D4807E25}"/>
              </a:ext>
            </a:extLst>
          </p:cNvPr>
          <p:cNvSpPr txBox="1"/>
          <p:nvPr/>
        </p:nvSpPr>
        <p:spPr>
          <a:xfrm>
            <a:off x="8039672" y="2112627"/>
            <a:ext cx="102755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Dynamixel</a:t>
            </a:r>
            <a:r>
              <a:rPr lang="en-US" sz="1100" dirty="0"/>
              <a:t> AX12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158F51-D3CB-470E-BC04-DCB92BB0364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19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B932-7264-43D2-8A9A-06F4078B4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RoboPlus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02BAE-ABC4-4CFC-B9C0-8EF5CF3A4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257800" cy="4831653"/>
          </a:xfrm>
        </p:spPr>
        <p:txBody>
          <a:bodyPr/>
          <a:lstStyle/>
          <a:p>
            <a:r>
              <a:rPr lang="en-US" dirty="0"/>
              <a:t>You need to install </a:t>
            </a:r>
            <a:r>
              <a:rPr lang="en-US" dirty="0" err="1"/>
              <a:t>RoboPlus</a:t>
            </a:r>
            <a:endParaRPr lang="en-US" dirty="0"/>
          </a:p>
          <a:p>
            <a:r>
              <a:rPr lang="en-US" dirty="0"/>
              <a:t>We will use the tool called </a:t>
            </a:r>
            <a:r>
              <a:rPr lang="en-US" dirty="0" err="1"/>
              <a:t>Dynamixel</a:t>
            </a:r>
            <a:r>
              <a:rPr lang="en-US" dirty="0"/>
              <a:t> Wizard.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0E48E2-D5F0-4FFE-B8B6-45B5A100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463" y="1268184"/>
            <a:ext cx="4598345" cy="4207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B6883-A21D-4DDB-AB0E-0A216C7827C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7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D29C-D78F-43DD-8602-686742A6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Open a 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477FC9-7D31-471C-8BF9-C597E1133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057" y="1803853"/>
            <a:ext cx="5727886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9A47422-741A-4A54-8364-F9B52EAC79F7}"/>
              </a:ext>
            </a:extLst>
          </p:cNvPr>
          <p:cNvSpPr/>
          <p:nvPr/>
        </p:nvSpPr>
        <p:spPr>
          <a:xfrm>
            <a:off x="3232057" y="2008414"/>
            <a:ext cx="1116786" cy="277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1DD4ADC-8566-47A1-A8E8-00E897721DD6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2329543" y="2147207"/>
            <a:ext cx="902514" cy="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958C9CA-B372-49EE-AD0D-3ACDF7CD2C4F}"/>
              </a:ext>
            </a:extLst>
          </p:cNvPr>
          <p:cNvSpPr txBox="1"/>
          <p:nvPr/>
        </p:nvSpPr>
        <p:spPr>
          <a:xfrm>
            <a:off x="759883" y="196254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the port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93F1AB-6FAF-4FBF-A02C-ECB7DDB532CE}"/>
              </a:ext>
            </a:extLst>
          </p:cNvPr>
          <p:cNvSpPr/>
          <p:nvPr/>
        </p:nvSpPr>
        <p:spPr>
          <a:xfrm>
            <a:off x="4440372" y="2008414"/>
            <a:ext cx="305799" cy="2775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ADC9B6-DFAE-484F-8964-1B1ADC082A37}"/>
              </a:ext>
            </a:extLst>
          </p:cNvPr>
          <p:cNvSpPr txBox="1"/>
          <p:nvPr/>
        </p:nvSpPr>
        <p:spPr>
          <a:xfrm>
            <a:off x="3961341" y="1378947"/>
            <a:ext cx="498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open port button to establish a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C47FB5-0BB7-4C29-BAA9-41753A03982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593272" y="1690690"/>
            <a:ext cx="321628" cy="31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9792B78-523D-41E5-A27D-06BA514162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05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CD29C-D78F-43DD-8602-686742A6B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Search Servos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440FB6-2067-4121-A0B1-D45836A01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916" y="1945765"/>
            <a:ext cx="5724632" cy="4351338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CE41266A-9B6E-47A3-BA6C-12AC88D61777}"/>
              </a:ext>
            </a:extLst>
          </p:cNvPr>
          <p:cNvSpPr/>
          <p:nvPr/>
        </p:nvSpPr>
        <p:spPr>
          <a:xfrm>
            <a:off x="5174322" y="2983480"/>
            <a:ext cx="2074133" cy="253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B6849-1616-4E5D-A23D-EDA5D0D24F47}"/>
              </a:ext>
            </a:extLst>
          </p:cNvPr>
          <p:cNvSpPr txBox="1"/>
          <p:nvPr/>
        </p:nvSpPr>
        <p:spPr>
          <a:xfrm>
            <a:off x="5371930" y="1405927"/>
            <a:ext cx="337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Make use 1000000 bps is selected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30F3DC-7C84-47D0-81E9-B6999B774103}"/>
              </a:ext>
            </a:extLst>
          </p:cNvPr>
          <p:cNvCxnSpPr>
            <a:cxnSpLocks/>
          </p:cNvCxnSpPr>
          <p:nvPr/>
        </p:nvCxnSpPr>
        <p:spPr>
          <a:xfrm flipV="1">
            <a:off x="6447521" y="1690689"/>
            <a:ext cx="360421" cy="1230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1578B1-4CA8-4052-BFF2-D4D1C2097DAD}"/>
              </a:ext>
            </a:extLst>
          </p:cNvPr>
          <p:cNvSpPr txBox="1"/>
          <p:nvPr/>
        </p:nvSpPr>
        <p:spPr>
          <a:xfrm>
            <a:off x="8931559" y="3338141"/>
            <a:ext cx="205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on start search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49FEA37-A156-4E30-B85E-B2696465D997}"/>
              </a:ext>
            </a:extLst>
          </p:cNvPr>
          <p:cNvCxnSpPr>
            <a:cxnSpLocks/>
          </p:cNvCxnSpPr>
          <p:nvPr/>
        </p:nvCxnSpPr>
        <p:spPr>
          <a:xfrm flipV="1">
            <a:off x="8507186" y="3641271"/>
            <a:ext cx="887185" cy="359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93A2844-3957-42B5-986D-AB082197821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6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317E1-BB0B-40A9-9474-C15FE8635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Search Servos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ED5BF-6C1D-49FC-89D1-71B40F22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09" y="1855240"/>
            <a:ext cx="6247577" cy="472910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6C23F79-49F0-4C3A-BF81-02884B1A1DCD}"/>
              </a:ext>
            </a:extLst>
          </p:cNvPr>
          <p:cNvSpPr/>
          <p:nvPr/>
        </p:nvSpPr>
        <p:spPr>
          <a:xfrm>
            <a:off x="5058934" y="5122523"/>
            <a:ext cx="1298324" cy="249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B01469A-013F-4668-BB19-F2158965B66D}"/>
              </a:ext>
            </a:extLst>
          </p:cNvPr>
          <p:cNvSpPr/>
          <p:nvPr/>
        </p:nvSpPr>
        <p:spPr>
          <a:xfrm>
            <a:off x="3377091" y="2678680"/>
            <a:ext cx="1298324" cy="249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9B2088A-60DA-453D-B22A-17769AEC0FE6}"/>
              </a:ext>
            </a:extLst>
          </p:cNvPr>
          <p:cNvSpPr/>
          <p:nvPr/>
        </p:nvSpPr>
        <p:spPr>
          <a:xfrm>
            <a:off x="7453791" y="4447608"/>
            <a:ext cx="1298324" cy="2495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F9F352-B74B-4B0F-86A8-979BA7332F00}"/>
              </a:ext>
            </a:extLst>
          </p:cNvPr>
          <p:cNvSpPr txBox="1"/>
          <p:nvPr/>
        </p:nvSpPr>
        <p:spPr>
          <a:xfrm>
            <a:off x="9508136" y="3833732"/>
            <a:ext cx="1709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click on stop when it finds the servos or wait until the search ends.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913A6C-570E-4E5F-8878-3330354E5FA4}"/>
              </a:ext>
            </a:extLst>
          </p:cNvPr>
          <p:cNvSpPr txBox="1"/>
          <p:nvPr/>
        </p:nvSpPr>
        <p:spPr>
          <a:xfrm>
            <a:off x="488145" y="1755350"/>
            <a:ext cx="205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servo names and ID will appear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5CB35B-F9F2-4BDF-B64C-A4068793A698}"/>
              </a:ext>
            </a:extLst>
          </p:cNvPr>
          <p:cNvSpPr txBox="1"/>
          <p:nvPr/>
        </p:nvSpPr>
        <p:spPr>
          <a:xfrm>
            <a:off x="678883" y="4512519"/>
            <a:ext cx="2004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will start searching for ID numbers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0E3CC46-8AB2-462A-9F83-23FA689EFA4D}"/>
              </a:ext>
            </a:extLst>
          </p:cNvPr>
          <p:cNvCxnSpPr>
            <a:cxnSpLocks/>
            <a:stCxn id="7" idx="2"/>
            <a:endCxn id="10" idx="3"/>
          </p:cNvCxnSpPr>
          <p:nvPr/>
        </p:nvCxnSpPr>
        <p:spPr>
          <a:xfrm flipH="1" flipV="1">
            <a:off x="2547555" y="2217015"/>
            <a:ext cx="829536" cy="586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123418-BC06-48CD-8ACB-7C657A4C53F7}"/>
              </a:ext>
            </a:extLst>
          </p:cNvPr>
          <p:cNvCxnSpPr>
            <a:cxnSpLocks/>
            <a:stCxn id="6" idx="2"/>
            <a:endCxn id="11" idx="3"/>
          </p:cNvCxnSpPr>
          <p:nvPr/>
        </p:nvCxnSpPr>
        <p:spPr>
          <a:xfrm flipH="1" flipV="1">
            <a:off x="2683864" y="4974184"/>
            <a:ext cx="2375070" cy="27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7915ADC-43DA-41D9-A2B5-9E6E950C4D9B}"/>
              </a:ext>
            </a:extLst>
          </p:cNvPr>
          <p:cNvCxnSpPr>
            <a:cxnSpLocks/>
            <a:stCxn id="8" idx="6"/>
            <a:endCxn id="9" idx="1"/>
          </p:cNvCxnSpPr>
          <p:nvPr/>
        </p:nvCxnSpPr>
        <p:spPr>
          <a:xfrm flipV="1">
            <a:off x="8752115" y="4572396"/>
            <a:ext cx="75602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06892AD-9B23-489B-ACA4-13EC87A94569}"/>
              </a:ext>
            </a:extLst>
          </p:cNvPr>
          <p:cNvCxnSpPr>
            <a:cxnSpLocks/>
            <a:stCxn id="7" idx="3"/>
            <a:endCxn id="27" idx="3"/>
          </p:cNvCxnSpPr>
          <p:nvPr/>
        </p:nvCxnSpPr>
        <p:spPr>
          <a:xfrm flipH="1">
            <a:off x="2329841" y="2891707"/>
            <a:ext cx="1237385" cy="4542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164B898-A38B-43AD-9F3F-7C1781C71219}"/>
              </a:ext>
            </a:extLst>
          </p:cNvPr>
          <p:cNvSpPr txBox="1"/>
          <p:nvPr/>
        </p:nvSpPr>
        <p:spPr>
          <a:xfrm>
            <a:off x="270431" y="2884247"/>
            <a:ext cx="205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servo and double click on it.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545962-930B-4235-B3F5-81F17B0C010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11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AEA48-C801-4F0C-B62E-DD1EF3367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Set ID numbers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D147C2-C70F-4A57-A368-B9CB3894B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8336" y="1825625"/>
            <a:ext cx="5755328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40A9718-B589-4BDD-9A84-83E2C54DDC4B}"/>
              </a:ext>
            </a:extLst>
          </p:cNvPr>
          <p:cNvSpPr/>
          <p:nvPr/>
        </p:nvSpPr>
        <p:spPr>
          <a:xfrm>
            <a:off x="8169348" y="4854551"/>
            <a:ext cx="804316" cy="278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A43051-8890-44FD-8DFB-D4797DC38DB1}"/>
              </a:ext>
            </a:extLst>
          </p:cNvPr>
          <p:cNvSpPr/>
          <p:nvPr/>
        </p:nvSpPr>
        <p:spPr>
          <a:xfrm>
            <a:off x="4899048" y="2930086"/>
            <a:ext cx="2758637" cy="2824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7B3E8-F18B-45A1-9DEA-5E217EF7352C}"/>
              </a:ext>
            </a:extLst>
          </p:cNvPr>
          <p:cNvSpPr txBox="1"/>
          <p:nvPr/>
        </p:nvSpPr>
        <p:spPr>
          <a:xfrm>
            <a:off x="488145" y="1755350"/>
            <a:ext cx="20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value you want to change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19523CF-D1CA-461A-B579-917FEAAD97B6}"/>
              </a:ext>
            </a:extLst>
          </p:cNvPr>
          <p:cNvCxnSpPr>
            <a:cxnSpLocks/>
            <a:stCxn id="6" idx="2"/>
            <a:endCxn id="7" idx="3"/>
          </p:cNvCxnSpPr>
          <p:nvPr/>
        </p:nvCxnSpPr>
        <p:spPr>
          <a:xfrm flipH="1" flipV="1">
            <a:off x="2547555" y="2078516"/>
            <a:ext cx="2351493" cy="992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DA9722-8571-4162-8600-FD44F728F23C}"/>
              </a:ext>
            </a:extLst>
          </p:cNvPr>
          <p:cNvSpPr txBox="1"/>
          <p:nvPr/>
        </p:nvSpPr>
        <p:spPr>
          <a:xfrm>
            <a:off x="9751173" y="3429000"/>
            <a:ext cx="205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the ID number and click on apply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824355-2FE1-4109-A8D6-C36B44EDC708}"/>
              </a:ext>
            </a:extLst>
          </p:cNvPr>
          <p:cNvCxnSpPr>
            <a:cxnSpLocks/>
            <a:stCxn id="5" idx="6"/>
            <a:endCxn id="11" idx="1"/>
          </p:cNvCxnSpPr>
          <p:nvPr/>
        </p:nvCxnSpPr>
        <p:spPr>
          <a:xfrm flipV="1">
            <a:off x="8973664" y="3890665"/>
            <a:ext cx="777509" cy="1102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B0EE21-76E7-4502-87DA-D1A95BCBF0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0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75D25-4EC8-430C-B4C7-B9A19A910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Turn on/off a servo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21691-2478-4CEE-8AFD-4418F9035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871" y="1825625"/>
            <a:ext cx="5726257" cy="435133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182FF95-49D6-4CE5-A0F6-319571A50D3D}"/>
              </a:ext>
            </a:extLst>
          </p:cNvPr>
          <p:cNvSpPr/>
          <p:nvPr/>
        </p:nvSpPr>
        <p:spPr>
          <a:xfrm>
            <a:off x="7967962" y="4952522"/>
            <a:ext cx="773267" cy="615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FD36DB7-C0D1-4689-BC82-3DDF9036CED1}"/>
              </a:ext>
            </a:extLst>
          </p:cNvPr>
          <p:cNvSpPr/>
          <p:nvPr/>
        </p:nvSpPr>
        <p:spPr>
          <a:xfrm>
            <a:off x="4991099" y="3129643"/>
            <a:ext cx="2612571" cy="299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B85D9E-1EC9-4F46-A6F9-6CCCAB9726F7}"/>
              </a:ext>
            </a:extLst>
          </p:cNvPr>
          <p:cNvSpPr txBox="1"/>
          <p:nvPr/>
        </p:nvSpPr>
        <p:spPr>
          <a:xfrm>
            <a:off x="838200" y="2256092"/>
            <a:ext cx="205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torque enable to power on/off the servo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8700BAB-18AC-42B8-9F70-FEBCEFAEF523}"/>
              </a:ext>
            </a:extLst>
          </p:cNvPr>
          <p:cNvCxnSpPr>
            <a:cxnSpLocks/>
            <a:stCxn id="7" idx="2"/>
            <a:endCxn id="8" idx="3"/>
          </p:cNvCxnSpPr>
          <p:nvPr/>
        </p:nvCxnSpPr>
        <p:spPr>
          <a:xfrm flipH="1" flipV="1">
            <a:off x="2897610" y="2717757"/>
            <a:ext cx="2093489" cy="56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F18E6E4-9974-44BB-83CC-BF88DD7A0620}"/>
              </a:ext>
            </a:extLst>
          </p:cNvPr>
          <p:cNvCxnSpPr>
            <a:cxnSpLocks/>
          </p:cNvCxnSpPr>
          <p:nvPr/>
        </p:nvCxnSpPr>
        <p:spPr>
          <a:xfrm flipV="1">
            <a:off x="8741230" y="4522199"/>
            <a:ext cx="898070" cy="73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1F7A125-1C4A-48C5-BFE7-1EFA07FDC1E9}"/>
              </a:ext>
            </a:extLst>
          </p:cNvPr>
          <p:cNvSpPr txBox="1"/>
          <p:nvPr/>
        </p:nvSpPr>
        <p:spPr>
          <a:xfrm>
            <a:off x="9639300" y="4029168"/>
            <a:ext cx="2059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 to enable the servo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77AC85-F900-4745-8C70-ABC1B31C26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21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2A74-42D0-4B6A-8A06-BE67868B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Wizard – Set goal position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5343B-1229-431A-896B-18C4DBBD1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163" y="1992879"/>
            <a:ext cx="5309656" cy="40168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FA11AF-B8DE-4A23-ACB9-04A66C55FA17}"/>
              </a:ext>
            </a:extLst>
          </p:cNvPr>
          <p:cNvSpPr txBox="1"/>
          <p:nvPr/>
        </p:nvSpPr>
        <p:spPr>
          <a:xfrm>
            <a:off x="838200" y="2256092"/>
            <a:ext cx="2059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testing the servo select goal position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D2E0AF-C2ED-4D5C-BE42-7BA8CC08BFCE}"/>
              </a:ext>
            </a:extLst>
          </p:cNvPr>
          <p:cNvSpPr/>
          <p:nvPr/>
        </p:nvSpPr>
        <p:spPr>
          <a:xfrm>
            <a:off x="4680856" y="2977243"/>
            <a:ext cx="2612571" cy="299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03BA2A-1C61-4A21-A2ED-FF8FA9B9F95E}"/>
              </a:ext>
            </a:extLst>
          </p:cNvPr>
          <p:cNvSpPr/>
          <p:nvPr/>
        </p:nvSpPr>
        <p:spPr>
          <a:xfrm>
            <a:off x="7075714" y="3782786"/>
            <a:ext cx="1665515" cy="17852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03B588-1112-4706-A6F1-BEFE4C989619}"/>
              </a:ext>
            </a:extLst>
          </p:cNvPr>
          <p:cNvCxnSpPr>
            <a:cxnSpLocks/>
            <a:stCxn id="6" idx="2"/>
            <a:endCxn id="5" idx="3"/>
          </p:cNvCxnSpPr>
          <p:nvPr/>
        </p:nvCxnSpPr>
        <p:spPr>
          <a:xfrm flipH="1" flipV="1">
            <a:off x="2897610" y="2717757"/>
            <a:ext cx="1783246" cy="409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A32312-CCCE-4356-B4FE-910D0F3D4ACF}"/>
              </a:ext>
            </a:extLst>
          </p:cNvPr>
          <p:cNvCxnSpPr>
            <a:cxnSpLocks/>
            <a:stCxn id="7" idx="6"/>
            <a:endCxn id="14" idx="1"/>
          </p:cNvCxnSpPr>
          <p:nvPr/>
        </p:nvCxnSpPr>
        <p:spPr>
          <a:xfrm>
            <a:off x="8741229" y="4675415"/>
            <a:ext cx="762000" cy="12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E019B6-394E-46A2-9CAA-0C533AD54BE7}"/>
              </a:ext>
            </a:extLst>
          </p:cNvPr>
          <p:cNvSpPr txBox="1"/>
          <p:nvPr/>
        </p:nvSpPr>
        <p:spPr>
          <a:xfrm>
            <a:off x="9503229" y="3782786"/>
            <a:ext cx="2059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the red circle to move the servo.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Before put adding servo to the robot make sure it is in the center position!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C959DC-5364-4868-B3BF-1076238C087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9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Freeform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920619" cy="2130951"/>
          </a:xfrm>
          <a:custGeom>
            <a:avLst/>
            <a:gdLst>
              <a:gd name="connsiteX0" fmla="*/ 0 w 5920619"/>
              <a:gd name="connsiteY0" fmla="*/ 0 h 2130951"/>
              <a:gd name="connsiteX1" fmla="*/ 3191370 w 5920619"/>
              <a:gd name="connsiteY1" fmla="*/ 0 h 2130951"/>
              <a:gd name="connsiteX2" fmla="*/ 3346315 w 5920619"/>
              <a:gd name="connsiteY2" fmla="*/ 0 h 2130951"/>
              <a:gd name="connsiteX3" fmla="*/ 5920619 w 5920619"/>
              <a:gd name="connsiteY3" fmla="*/ 0 h 2130951"/>
              <a:gd name="connsiteX4" fmla="*/ 4936971 w 5920619"/>
              <a:gd name="connsiteY4" fmla="*/ 2130951 h 2130951"/>
              <a:gd name="connsiteX5" fmla="*/ 0 w 5920619"/>
              <a:gd name="connsiteY5" fmla="*/ 2130951 h 213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0619" h="2130951">
                <a:moveTo>
                  <a:pt x="0" y="0"/>
                </a:moveTo>
                <a:lnTo>
                  <a:pt x="3191370" y="0"/>
                </a:lnTo>
                <a:lnTo>
                  <a:pt x="3346315" y="0"/>
                </a:lnTo>
                <a:lnTo>
                  <a:pt x="5920619" y="0"/>
                </a:lnTo>
                <a:lnTo>
                  <a:pt x="4936971" y="2130951"/>
                </a:lnTo>
                <a:lnTo>
                  <a:pt x="0" y="2130951"/>
                </a:ln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3" name="Freeform: Shape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49721" y="4682920"/>
            <a:ext cx="4522796" cy="2175080"/>
          </a:xfrm>
          <a:custGeom>
            <a:avLst/>
            <a:gdLst>
              <a:gd name="connsiteX0" fmla="*/ 3515449 w 4522796"/>
              <a:gd name="connsiteY0" fmla="*/ 0 h 2175080"/>
              <a:gd name="connsiteX1" fmla="*/ 0 w 4522796"/>
              <a:gd name="connsiteY1" fmla="*/ 0 h 2175080"/>
              <a:gd name="connsiteX2" fmla="*/ 0 w 4522796"/>
              <a:gd name="connsiteY2" fmla="*/ 2175080 h 2175080"/>
              <a:gd name="connsiteX3" fmla="*/ 4522796 w 4522796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2796" h="2175080">
                <a:moveTo>
                  <a:pt x="3515449" y="0"/>
                </a:moveTo>
                <a:lnTo>
                  <a:pt x="0" y="0"/>
                </a:lnTo>
                <a:lnTo>
                  <a:pt x="0" y="2175080"/>
                </a:lnTo>
                <a:lnTo>
                  <a:pt x="4522796" y="217508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/>
          </a:p>
        </p:txBody>
      </p:sp>
      <p:sp>
        <p:nvSpPr>
          <p:cNvPr id="25" name="Freeform 2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6810" y="4682920"/>
            <a:ext cx="5925190" cy="2175080"/>
          </a:xfrm>
          <a:custGeom>
            <a:avLst/>
            <a:gdLst>
              <a:gd name="connsiteX0" fmla="*/ 1007347 w 5925190"/>
              <a:gd name="connsiteY0" fmla="*/ 0 h 2175080"/>
              <a:gd name="connsiteX1" fmla="*/ 5925190 w 5925190"/>
              <a:gd name="connsiteY1" fmla="*/ 0 h 2175080"/>
              <a:gd name="connsiteX2" fmla="*/ 5925190 w 5925190"/>
              <a:gd name="connsiteY2" fmla="*/ 2175080 h 2175080"/>
              <a:gd name="connsiteX3" fmla="*/ 0 w 5925190"/>
              <a:gd name="connsiteY3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25190" h="2175080">
                <a:moveTo>
                  <a:pt x="1007347" y="0"/>
                </a:moveTo>
                <a:lnTo>
                  <a:pt x="5925190" y="0"/>
                </a:lnTo>
                <a:lnTo>
                  <a:pt x="5925190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7839" y="0"/>
            <a:ext cx="7094160" cy="2130952"/>
          </a:xfrm>
          <a:custGeom>
            <a:avLst/>
            <a:gdLst>
              <a:gd name="connsiteX0" fmla="*/ 4417853 w 7094160"/>
              <a:gd name="connsiteY0" fmla="*/ 0 h 2130952"/>
              <a:gd name="connsiteX1" fmla="*/ 7094160 w 7094160"/>
              <a:gd name="connsiteY1" fmla="*/ 0 h 2130952"/>
              <a:gd name="connsiteX2" fmla="*/ 7094160 w 7094160"/>
              <a:gd name="connsiteY2" fmla="*/ 2130552 h 2130952"/>
              <a:gd name="connsiteX3" fmla="*/ 5920619 w 7094160"/>
              <a:gd name="connsiteY3" fmla="*/ 2130552 h 2130952"/>
              <a:gd name="connsiteX4" fmla="*/ 5920619 w 7094160"/>
              <a:gd name="connsiteY4" fmla="*/ 2130952 h 2130952"/>
              <a:gd name="connsiteX5" fmla="*/ 2729249 w 7094160"/>
              <a:gd name="connsiteY5" fmla="*/ 2130952 h 2130952"/>
              <a:gd name="connsiteX6" fmla="*/ 2574304 w 7094160"/>
              <a:gd name="connsiteY6" fmla="*/ 2130952 h 2130952"/>
              <a:gd name="connsiteX7" fmla="*/ 0 w 7094160"/>
              <a:gd name="connsiteY7" fmla="*/ 2130952 h 2130952"/>
              <a:gd name="connsiteX8" fmla="*/ 983648 w 7094160"/>
              <a:gd name="connsiteY8" fmla="*/ 1 h 2130952"/>
              <a:gd name="connsiteX9" fmla="*/ 4417853 w 7094160"/>
              <a:gd name="connsiteY9" fmla="*/ 1 h 2130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94160" h="2130952">
                <a:moveTo>
                  <a:pt x="4417853" y="0"/>
                </a:moveTo>
                <a:lnTo>
                  <a:pt x="7094160" y="0"/>
                </a:lnTo>
                <a:lnTo>
                  <a:pt x="7094160" y="2130552"/>
                </a:lnTo>
                <a:lnTo>
                  <a:pt x="5920619" y="2130552"/>
                </a:lnTo>
                <a:lnTo>
                  <a:pt x="5920619" y="2130952"/>
                </a:lnTo>
                <a:lnTo>
                  <a:pt x="2729249" y="2130952"/>
                </a:lnTo>
                <a:lnTo>
                  <a:pt x="2574304" y="2130952"/>
                </a:lnTo>
                <a:lnTo>
                  <a:pt x="0" y="2130952"/>
                </a:lnTo>
                <a:lnTo>
                  <a:pt x="983648" y="1"/>
                </a:lnTo>
                <a:lnTo>
                  <a:pt x="4417853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2920"/>
            <a:ext cx="7114535" cy="2175080"/>
          </a:xfrm>
          <a:custGeom>
            <a:avLst/>
            <a:gdLst>
              <a:gd name="connsiteX0" fmla="*/ 0 w 7114535"/>
              <a:gd name="connsiteY0" fmla="*/ 0 h 2175080"/>
              <a:gd name="connsiteX1" fmla="*/ 1189345 w 7114535"/>
              <a:gd name="connsiteY1" fmla="*/ 0 h 2175080"/>
              <a:gd name="connsiteX2" fmla="*/ 7114535 w 7114535"/>
              <a:gd name="connsiteY2" fmla="*/ 0 h 2175080"/>
              <a:gd name="connsiteX3" fmla="*/ 6107188 w 7114535"/>
              <a:gd name="connsiteY3" fmla="*/ 2175080 h 2175080"/>
              <a:gd name="connsiteX4" fmla="*/ 1189345 w 7114535"/>
              <a:gd name="connsiteY4" fmla="*/ 2175080 h 2175080"/>
              <a:gd name="connsiteX5" fmla="*/ 0 w 7114535"/>
              <a:gd name="connsiteY5" fmla="*/ 2175080 h 2175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4535" h="2175080">
                <a:moveTo>
                  <a:pt x="0" y="0"/>
                </a:moveTo>
                <a:lnTo>
                  <a:pt x="1189345" y="0"/>
                </a:lnTo>
                <a:lnTo>
                  <a:pt x="7114535" y="0"/>
                </a:lnTo>
                <a:lnTo>
                  <a:pt x="6107188" y="2175080"/>
                </a:lnTo>
                <a:lnTo>
                  <a:pt x="1189345" y="2175080"/>
                </a:lnTo>
                <a:lnTo>
                  <a:pt x="0" y="217508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C98E32-9EC1-4B6F-A947-392A88B6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214" y="2646642"/>
            <a:ext cx="10314214" cy="15647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Dynamixel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817BE29-4ED9-4F12-8999-07FC3379CE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20" y="5262513"/>
            <a:ext cx="3791089" cy="1015893"/>
          </a:xfrm>
          <a:prstGeom prst="rect">
            <a:avLst/>
          </a:prstGeom>
        </p:spPr>
      </p:pic>
      <p:pic>
        <p:nvPicPr>
          <p:cNvPr id="1026" name="Picture 2" descr="Image result for dynamixel">
            <a:extLst>
              <a:ext uri="{FF2B5EF4-FFF2-40B4-BE49-F238E27FC236}">
                <a16:creationId xmlns:a16="http://schemas.microsoft.com/office/drawing/2014/main" id="{6B7ED6EC-6087-4A1F-901C-54A14EB58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6193" y="2291599"/>
            <a:ext cx="3816780" cy="227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43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 useBgFill="1">
        <p:nvSpPr>
          <p:cNvPr id="10" name="Rectangle 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/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/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179D8-5995-4468-B91B-9CB632127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887" y="4439603"/>
            <a:ext cx="7540622" cy="17373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</a:t>
            </a:r>
            <a:r>
              <a:rPr lang="en-US" b="1" dirty="0"/>
              <a:t>S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etup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Dynamixel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Servos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48318F-D0CB-4161-9A11-F168B61FF3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0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A58602-4CB2-4B60-B449-64EDF98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USB2Dyanmixel Adaptor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0ADF-5861-4CC6-A4E1-A924CEB1FB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  <p:pic>
        <p:nvPicPr>
          <p:cNvPr id="1026" name="Picture 2" descr="https://i.ebayimg.com/images/g/SvwAAOSwxX1ZwkDq/s-l1600.jpg">
            <a:extLst>
              <a:ext uri="{FF2B5EF4-FFF2-40B4-BE49-F238E27FC236}">
                <a16:creationId xmlns:a16="http://schemas.microsoft.com/office/drawing/2014/main" id="{F3AAAF51-E23E-4CC5-A958-DEBBCD278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71" y="2185382"/>
            <a:ext cx="5042306" cy="248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EA393B-773C-4C82-B30E-2A64222B2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562" y="1999958"/>
            <a:ext cx="6694438" cy="285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8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A58602-4CB2-4B60-B449-64EDF98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Power 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0ADF-5861-4CC6-A4E1-A924CEB1FB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878FBA-3D09-4186-8BAC-0FED4B22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138" y="1690688"/>
            <a:ext cx="4458971" cy="44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7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8A5DB-4C90-4A5F-87FD-0A7C6B4BA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Dynamixel</a:t>
            </a:r>
            <a:r>
              <a:rPr lang="en-US" dirty="0"/>
              <a:t> actuators have been used by every major university, research lab, military &amp; government research lab, and robotic competition worldwide. </a:t>
            </a:r>
          </a:p>
          <a:p>
            <a:r>
              <a:rPr lang="en-US" dirty="0"/>
              <a:t>The casing of each servo is built specifically with robotics in mind, providing easy to use mounting rails and a comprehensive bracket system available for building robotic limbs. </a:t>
            </a:r>
          </a:p>
          <a:p>
            <a:r>
              <a:rPr lang="en-US" dirty="0"/>
              <a:t>TTL and RS-485 serial communication allows for daisy-chainable bus connections at up to 1-3mbps.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A58602-4CB2-4B60-B449-64EDF98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Dyanmixel</a:t>
            </a:r>
            <a:r>
              <a:rPr lang="en-US" dirty="0"/>
              <a:t> Servos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720ADF-5861-4CC6-A4E1-A924CEB1FB2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42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9">
            <a:extLst>
              <a:ext uri="{FF2B5EF4-FFF2-40B4-BE49-F238E27FC236}">
                <a16:creationId xmlns:a16="http://schemas.microsoft.com/office/drawing/2014/main" id="{42C38146-0F56-4B25-A632-03C0404379F6}"/>
              </a:ext>
            </a:extLst>
          </p:cNvPr>
          <p:cNvGrpSpPr>
            <a:grpSpLocks/>
          </p:cNvGrpSpPr>
          <p:nvPr/>
        </p:nvGrpSpPr>
        <p:grpSpPr bwMode="auto">
          <a:xfrm>
            <a:off x="6240464" y="1456304"/>
            <a:ext cx="4022725" cy="3343275"/>
            <a:chOff x="596292" y="2852936"/>
            <a:chExt cx="4023858" cy="3342565"/>
          </a:xfrm>
        </p:grpSpPr>
        <p:pic>
          <p:nvPicPr>
            <p:cNvPr id="6152" name="Picture 2" descr="http://www.pitt.edu/~sorc/robotics/handbook/ServoControl_files/servoPWM.png">
              <a:extLst>
                <a:ext uri="{FF2B5EF4-FFF2-40B4-BE49-F238E27FC236}">
                  <a16:creationId xmlns:a16="http://schemas.microsoft.com/office/drawing/2014/main" id="{06A8B0A6-33A9-42D8-95F2-0E827F4442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34" y="2852936"/>
              <a:ext cx="3990975" cy="3152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" name="TextBox 8">
              <a:extLst>
                <a:ext uri="{FF2B5EF4-FFF2-40B4-BE49-F238E27FC236}">
                  <a16:creationId xmlns:a16="http://schemas.microsoft.com/office/drawing/2014/main" id="{1FCA6E24-C9AB-48E6-8682-D96B234808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292" y="5949280"/>
              <a:ext cx="4023858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>
                  <a:latin typeface="Arial" panose="020B0604020202020204" pitchFamily="34" charset="0"/>
                  <a:hlinkClick r:id="rId4"/>
                </a:rPr>
                <a:t>http://www.pitt.edu/~sorc/robotics/handbook/ServoControl.htm</a:t>
              </a:r>
              <a:endParaRPr lang="en-US" altLang="en-US" sz="1000" b="1">
                <a:latin typeface="Arial" panose="020B0604020202020204" pitchFamily="34" charset="0"/>
              </a:endParaRPr>
            </a:p>
          </p:txBody>
        </p:sp>
      </p:grpSp>
      <p:grpSp>
        <p:nvGrpSpPr>
          <p:cNvPr id="6148" name="Group 12">
            <a:extLst>
              <a:ext uri="{FF2B5EF4-FFF2-40B4-BE49-F238E27FC236}">
                <a16:creationId xmlns:a16="http://schemas.microsoft.com/office/drawing/2014/main" id="{683F460F-7473-4E7D-A654-38891D99DB78}"/>
              </a:ext>
            </a:extLst>
          </p:cNvPr>
          <p:cNvGrpSpPr>
            <a:grpSpLocks/>
          </p:cNvGrpSpPr>
          <p:nvPr/>
        </p:nvGrpSpPr>
        <p:grpSpPr bwMode="auto">
          <a:xfrm>
            <a:off x="1703388" y="1745228"/>
            <a:ext cx="4572000" cy="3054350"/>
            <a:chOff x="179512" y="2276872"/>
            <a:chExt cx="4572000" cy="3054533"/>
          </a:xfrm>
        </p:grpSpPr>
        <p:pic>
          <p:nvPicPr>
            <p:cNvPr id="6150" name="Picture 4" descr="http://www.pyroelectro.com/tutorials/servo_motor/parts/hitec_servo_b.jpg">
              <a:extLst>
                <a:ext uri="{FF2B5EF4-FFF2-40B4-BE49-F238E27FC236}">
                  <a16:creationId xmlns:a16="http://schemas.microsoft.com/office/drawing/2014/main" id="{489F6047-DB1B-4B34-821E-05F81451F0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762" y="2276872"/>
              <a:ext cx="2857500" cy="2676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Rectangle 11">
              <a:extLst>
                <a:ext uri="{FF2B5EF4-FFF2-40B4-BE49-F238E27FC236}">
                  <a16:creationId xmlns:a16="http://schemas.microsoft.com/office/drawing/2014/main" id="{C288CE7E-3015-4466-B21F-5FD35C895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12" y="5085184"/>
              <a:ext cx="45720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>
                  <a:latin typeface="Arial" panose="020B0604020202020204" pitchFamily="34" charset="0"/>
                  <a:hlinkClick r:id="rId6"/>
                </a:rPr>
                <a:t>http://www.pyroelectro.com/tutorials/servo_motor/servomotor.html</a:t>
              </a:r>
              <a:endParaRPr lang="en-US" altLang="en-US" sz="1000" b="1">
                <a:latin typeface="Arial" panose="020B0604020202020204" pitchFamily="34" charset="0"/>
              </a:endParaRPr>
            </a:p>
          </p:txBody>
        </p:sp>
      </p:grpSp>
      <p:sp>
        <p:nvSpPr>
          <p:cNvPr id="6149" name="Text Box 11">
            <a:extLst>
              <a:ext uri="{FF2B5EF4-FFF2-40B4-BE49-F238E27FC236}">
                <a16:creationId xmlns:a16="http://schemas.microsoft.com/office/drawing/2014/main" id="{F4F9CC79-CC6E-4157-BD53-5CB6699E00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6414" y="4985315"/>
            <a:ext cx="85677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Conventional Servo </a:t>
            </a:r>
            <a:r>
              <a:rPr lang="en-US" altLang="en-US" sz="1600" dirty="0">
                <a:latin typeface="Arial" panose="020B0604020202020204" pitchFamily="34" charset="0"/>
              </a:rPr>
              <a:t>motors are used for positioning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 every 20ms you need to send a pulse to the servo motor,</a:t>
            </a:r>
          </a:p>
          <a:p>
            <a:pPr lvl="1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Arial" panose="020B0604020202020204" pitchFamily="34" charset="0"/>
              </a:rPr>
              <a:t> the width of this pulse determines the position the servo.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Arial" panose="020B0604020202020204" pitchFamily="34" charset="0"/>
              </a:rPr>
              <a:t>This has to be done </a:t>
            </a:r>
            <a:r>
              <a:rPr lang="en-US" altLang="en-US" sz="1600" dirty="0">
                <a:solidFill>
                  <a:srgbClr val="FF0000"/>
                </a:solidFill>
                <a:latin typeface="Arial" panose="020B0604020202020204" pitchFamily="34" charset="0"/>
              </a:rPr>
              <a:t>for every servo motor </a:t>
            </a:r>
            <a:r>
              <a:rPr lang="en-US" altLang="en-US" sz="1600" dirty="0">
                <a:latin typeface="Arial" panose="020B0604020202020204" pitchFamily="34" charset="0"/>
              </a:rPr>
              <a:t>in the system =&gt; large overhead on main </a:t>
            </a:r>
            <a:r>
              <a:rPr lang="en-US" altLang="en-US" sz="1600" dirty="0" err="1">
                <a:latin typeface="Arial" panose="020B0604020202020204" pitchFamily="34" charset="0"/>
              </a:rPr>
              <a:t>mcu</a:t>
            </a:r>
            <a:r>
              <a:rPr lang="en-US" altLang="en-US" sz="16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E656EB5-63F1-4FC4-98A1-D6EDAA915A9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Regular Servos Work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2A73DFF-6E19-4FC2-82A9-E17EAB87309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83226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3767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11">
            <a:extLst>
              <a:ext uri="{FF2B5EF4-FFF2-40B4-BE49-F238E27FC236}">
                <a16:creationId xmlns:a16="http://schemas.microsoft.com/office/drawing/2014/main" id="{EF027BFF-44A4-437D-B49A-AC66A34541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60" y="5231357"/>
            <a:ext cx="4946629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4">
              <a:spcBef>
                <a:spcPct val="50000"/>
              </a:spcBef>
              <a:defRPr/>
            </a:pPr>
            <a:r>
              <a:rPr lang="en-US" dirty="0">
                <a:solidFill>
                  <a:srgbClr val="0066FF"/>
                </a:solidFill>
                <a:latin typeface="Berlin Sans FB Demi" pitchFamily="34" charset="0"/>
              </a:rPr>
              <a:t>Use serial communication:</a:t>
            </a:r>
          </a:p>
          <a:p>
            <a:pPr marL="0" lvl="5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</a:rPr>
              <a:t> TTL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serial</a:t>
            </a:r>
            <a:r>
              <a:rPr lang="en-US" dirty="0">
                <a:latin typeface="Arial" charset="0"/>
              </a:rPr>
              <a:t> (3 wire) or RS485 (4 wire), and</a:t>
            </a:r>
          </a:p>
          <a:p>
            <a:pPr marL="0" lvl="5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</a:rPr>
              <a:t> 1Mbps to 3Mbps communication speeds.</a:t>
            </a:r>
          </a:p>
          <a:p>
            <a:pPr marL="0" lvl="5">
              <a:spcBef>
                <a:spcPct val="50000"/>
              </a:spcBef>
              <a:buFont typeface="Arial" pitchFamily="34" charset="0"/>
              <a:buChar char="•"/>
              <a:defRPr/>
            </a:pPr>
            <a:endParaRPr lang="en-US" dirty="0">
              <a:latin typeface="Arial" charset="0"/>
            </a:endParaRPr>
          </a:p>
        </p:txBody>
      </p:sp>
      <p:grpSp>
        <p:nvGrpSpPr>
          <p:cNvPr id="8195" name="Group 11">
            <a:extLst>
              <a:ext uri="{FF2B5EF4-FFF2-40B4-BE49-F238E27FC236}">
                <a16:creationId xmlns:a16="http://schemas.microsoft.com/office/drawing/2014/main" id="{85D4F66A-804B-43A8-9D4C-195A1757B1AE}"/>
              </a:ext>
            </a:extLst>
          </p:cNvPr>
          <p:cNvGrpSpPr>
            <a:grpSpLocks/>
          </p:cNvGrpSpPr>
          <p:nvPr/>
        </p:nvGrpSpPr>
        <p:grpSpPr bwMode="auto">
          <a:xfrm>
            <a:off x="497715" y="1637866"/>
            <a:ext cx="5184775" cy="3418355"/>
            <a:chOff x="2346548" y="1340768"/>
            <a:chExt cx="4457700" cy="2948696"/>
          </a:xfrm>
        </p:grpSpPr>
        <p:sp>
          <p:nvSpPr>
            <p:cNvPr id="8198" name="Rectangle 11">
              <a:extLst>
                <a:ext uri="{FF2B5EF4-FFF2-40B4-BE49-F238E27FC236}">
                  <a16:creationId xmlns:a16="http://schemas.microsoft.com/office/drawing/2014/main" id="{F73FECC9-5190-425F-99E8-B6E85156BE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6711" y="4077072"/>
              <a:ext cx="4427537" cy="212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r>
                <a:rPr lang="en-US" altLang="en-US" sz="1000" b="1">
                  <a:latin typeface="Arial" panose="020B0604020202020204" pitchFamily="34" charset="0"/>
                  <a:hlinkClick r:id="rId3"/>
                </a:rPr>
                <a:t>http://tribotix.com/Products/Robotis/Dynamixel/DynamixelIntro.htm</a:t>
              </a:r>
              <a:endParaRPr lang="en-US" altLang="en-US" sz="1000" b="1">
                <a:latin typeface="Arial" panose="020B0604020202020204" pitchFamily="34" charset="0"/>
              </a:endParaRPr>
            </a:p>
          </p:txBody>
        </p:sp>
        <p:pic>
          <p:nvPicPr>
            <p:cNvPr id="8199" name="Picture 12" descr="Dynamixel actuators are controlled by Packet communication">
              <a:extLst>
                <a:ext uri="{FF2B5EF4-FFF2-40B4-BE49-F238E27FC236}">
                  <a16:creationId xmlns:a16="http://schemas.microsoft.com/office/drawing/2014/main" id="{E0C1CCF2-55B8-4D41-B5E5-146E7F5C7D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6548" y="1340768"/>
              <a:ext cx="4457700" cy="2647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ext Box 11">
            <a:extLst>
              <a:ext uri="{FF2B5EF4-FFF2-40B4-BE49-F238E27FC236}">
                <a16:creationId xmlns:a16="http://schemas.microsoft.com/office/drawing/2014/main" id="{BEAC4981-CDBD-4BB6-B577-DF4D5A9BF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104" y="4639579"/>
            <a:ext cx="5753622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4">
              <a:spcBef>
                <a:spcPct val="50000"/>
              </a:spcBef>
              <a:defRPr/>
            </a:pPr>
            <a:r>
              <a:rPr lang="en-US" dirty="0" err="1">
                <a:solidFill>
                  <a:srgbClr val="0066FF"/>
                </a:solidFill>
                <a:latin typeface="Berlin Sans FB Demi" pitchFamily="34" charset="0"/>
              </a:rPr>
              <a:t>Dynamixels</a:t>
            </a:r>
            <a:r>
              <a:rPr lang="en-US" dirty="0">
                <a:solidFill>
                  <a:srgbClr val="0066FF"/>
                </a:solidFill>
                <a:latin typeface="Berlin Sans FB Demi" pitchFamily="34" charset="0"/>
              </a:rPr>
              <a:t> are ‘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itchFamily="34" charset="0"/>
              </a:rPr>
              <a:t>networked</a:t>
            </a:r>
            <a:r>
              <a:rPr lang="en-US" dirty="0">
                <a:solidFill>
                  <a:srgbClr val="0066FF"/>
                </a:solidFill>
                <a:latin typeface="Berlin Sans FB Demi" pitchFamily="34" charset="0"/>
              </a:rPr>
              <a:t>’:</a:t>
            </a:r>
          </a:p>
          <a:p>
            <a:pPr marL="177800" lvl="5" indent="-17780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</a:rPr>
              <a:t>each </a:t>
            </a:r>
            <a:r>
              <a:rPr lang="en-US" dirty="0" err="1">
                <a:latin typeface="Arial" charset="0"/>
              </a:rPr>
              <a:t>Dynamixel</a:t>
            </a:r>
            <a:r>
              <a:rPr lang="en-US" dirty="0">
                <a:latin typeface="Arial" charset="0"/>
              </a:rPr>
              <a:t> in the chain must have a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unique ID</a:t>
            </a:r>
            <a:endParaRPr lang="en-US" dirty="0">
              <a:latin typeface="Arial" charset="0"/>
            </a:endParaRPr>
          </a:p>
          <a:p>
            <a:pPr marL="177800" lvl="5" indent="-17780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>
                <a:latin typeface="Arial" charset="0"/>
              </a:rPr>
              <a:t>they are connected via a 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Daisy Chain</a:t>
            </a:r>
            <a:r>
              <a:rPr lang="en-US" dirty="0">
                <a:latin typeface="Arial" charset="0"/>
              </a:rPr>
              <a:t>, and</a:t>
            </a:r>
          </a:p>
          <a:p>
            <a:pPr marL="177800" lvl="5" indent="-177800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US" dirty="0">
                <a:solidFill>
                  <a:srgbClr val="FF0000"/>
                </a:solidFill>
                <a:latin typeface="Arial" charset="0"/>
              </a:rPr>
              <a:t>255 </a:t>
            </a:r>
            <a:r>
              <a:rPr lang="en-US" dirty="0" err="1">
                <a:solidFill>
                  <a:srgbClr val="FF0000"/>
                </a:solidFill>
                <a:latin typeface="Arial" charset="0"/>
              </a:rPr>
              <a:t>Dynamixels</a:t>
            </a:r>
            <a:r>
              <a:rPr lang="en-US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can be connected to each network.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F75207-2F20-43A7-B074-1AEA195BC9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</a:t>
            </a:r>
            <a:r>
              <a:rPr lang="en-US" dirty="0" err="1"/>
              <a:t>Dynamixel</a:t>
            </a:r>
            <a:r>
              <a:rPr lang="en-US" dirty="0"/>
              <a:t> Servos 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6CDA574-DCDF-4D7B-A670-199F8EBA0F47}"/>
              </a:ext>
            </a:extLst>
          </p:cNvPr>
          <p:cNvSpPr/>
          <p:nvPr/>
        </p:nvSpPr>
        <p:spPr>
          <a:xfrm>
            <a:off x="5872619" y="214947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333333"/>
                </a:solidFill>
                <a:latin typeface="Helvetica Neue"/>
              </a:rPr>
              <a:t>Dynamixels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are driven by 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digital packet communication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. The main communication protocol is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half-duplex UART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(8-bit, no parity, 1 stop).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Helvetica Neue"/>
              </a:rPr>
              <a:t>It supports </a:t>
            </a:r>
            <a:r>
              <a:rPr lang="en-US" dirty="0">
                <a:solidFill>
                  <a:srgbClr val="FF0000"/>
                </a:solidFill>
                <a:latin typeface="Helvetica Neue"/>
              </a:rPr>
              <a:t>TTL, RS485, or CAN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networks. </a:t>
            </a:r>
            <a:r>
              <a:rPr lang="en-US" dirty="0" err="1">
                <a:solidFill>
                  <a:srgbClr val="333333"/>
                </a:solidFill>
                <a:latin typeface="Helvetica Neue"/>
              </a:rPr>
              <a:t>Dynamixel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 communicates with the main controller by sending and receiving packets of data on a bus.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6272BF-0AA4-4C0A-AEBE-73A369DA9BA2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81392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7F75207-2F20-43A7-B074-1AEA195BC9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Basic Setup for Controlling </a:t>
            </a:r>
            <a:r>
              <a:rPr lang="en-US" dirty="0" err="1"/>
              <a:t>Dynamixel</a:t>
            </a:r>
            <a:r>
              <a:rPr lang="en-US" dirty="0"/>
              <a:t> Servos</a:t>
            </a:r>
          </a:p>
        </p:txBody>
      </p:sp>
      <p:pic>
        <p:nvPicPr>
          <p:cNvPr id="2050" name="Picture 2" descr="Image result for dynamixel servos daisy chain">
            <a:extLst>
              <a:ext uri="{FF2B5EF4-FFF2-40B4-BE49-F238E27FC236}">
                <a16:creationId xmlns:a16="http://schemas.microsoft.com/office/drawing/2014/main" id="{56BF7611-A6D9-4F76-87EA-F473D728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37" y="2434681"/>
            <a:ext cx="74771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0EFEC8-EE47-4939-BF3F-D75597C8FA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829" y="6176963"/>
            <a:ext cx="2378480" cy="63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7766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FFFFFF"/>
      </a:dk2>
      <a:lt2>
        <a:srgbClr val="7BB855"/>
      </a:lt2>
      <a:accent1>
        <a:srgbClr val="4472C4"/>
      </a:accent1>
      <a:accent2>
        <a:srgbClr val="ED7D31"/>
      </a:accent2>
      <a:accent3>
        <a:srgbClr val="78B64F"/>
      </a:accent3>
      <a:accent4>
        <a:srgbClr val="FFFFF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2038</TotalTime>
  <Words>500</Words>
  <Application>Microsoft Office PowerPoint</Application>
  <PresentationFormat>Widescreen</PresentationFormat>
  <Paragraphs>67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Berlin Sans FB Demi</vt:lpstr>
      <vt:lpstr>Calibri</vt:lpstr>
      <vt:lpstr>Calibri Light</vt:lpstr>
      <vt:lpstr>Helvetica Neue</vt:lpstr>
      <vt:lpstr>Office Theme</vt:lpstr>
      <vt:lpstr>ECE 478-578 Intelligent Robotics I</vt:lpstr>
      <vt:lpstr>Dynamixel</vt:lpstr>
      <vt:lpstr>How to Setup Dynamixel Servos </vt:lpstr>
      <vt:lpstr>USB2Dyanmixel Adaptor</vt:lpstr>
      <vt:lpstr>Power Hub</vt:lpstr>
      <vt:lpstr>Dyanmixel Servos</vt:lpstr>
      <vt:lpstr>PowerPoint Presentation</vt:lpstr>
      <vt:lpstr>PowerPoint Presentation</vt:lpstr>
      <vt:lpstr>PowerPoint Presentation</vt:lpstr>
      <vt:lpstr>Dynamixel Servo Family</vt:lpstr>
      <vt:lpstr>Servo Test/Control Setup</vt:lpstr>
      <vt:lpstr>RoboPlus</vt:lpstr>
      <vt:lpstr>Dynamixel Wizard – Open a port</vt:lpstr>
      <vt:lpstr>Dynamixel Wizard – Search Servos</vt:lpstr>
      <vt:lpstr>Dynamixel Wizard – Search Servos</vt:lpstr>
      <vt:lpstr>Dynamixel Wizard – Set ID numbers</vt:lpstr>
      <vt:lpstr>Dynamixel Wizard – Turn on/off a servo</vt:lpstr>
      <vt:lpstr>Dynamixel Wizard – Set goal 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478-578 Intelligent Robotics</dc:title>
  <dc:creator>Melih Erdoğan</dc:creator>
  <cp:lastModifiedBy>Melih Erdoğan</cp:lastModifiedBy>
  <cp:revision>98</cp:revision>
  <dcterms:created xsi:type="dcterms:W3CDTF">2017-08-18T04:33:02Z</dcterms:created>
  <dcterms:modified xsi:type="dcterms:W3CDTF">2018-02-05T01:39:38Z</dcterms:modified>
</cp:coreProperties>
</file>